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59" r:id="rId3"/>
    <p:sldId id="265" r:id="rId4"/>
    <p:sldId id="262" r:id="rId5"/>
    <p:sldId id="257" r:id="rId6"/>
    <p:sldId id="258" r:id="rId7"/>
    <p:sldId id="266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7F107589-F19C-4AB4-81BC-4854C2E293A9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27E045-0D13-4CF2-897F-886CBF4EB7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200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107589-F19C-4AB4-81BC-4854C2E293A9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27E045-0D13-4CF2-897F-886CBF4EB7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072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107589-F19C-4AB4-81BC-4854C2E293A9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27E045-0D13-4CF2-897F-886CBF4EB7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807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107589-F19C-4AB4-81BC-4854C2E293A9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27E045-0D13-4CF2-897F-886CBF4EB7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808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F107589-F19C-4AB4-81BC-4854C2E293A9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27E045-0D13-4CF2-897F-886CBF4EB7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7810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107589-F19C-4AB4-81BC-4854C2E293A9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27E045-0D13-4CF2-897F-886CBF4EB7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27716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107589-F19C-4AB4-81BC-4854C2E293A9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27E045-0D13-4CF2-897F-886CBF4EB7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37707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107589-F19C-4AB4-81BC-4854C2E293A9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27E045-0D13-4CF2-897F-886CBF4EB7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7267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107589-F19C-4AB4-81BC-4854C2E293A9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27E045-0D13-4CF2-897F-886CBF4EB7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5219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107589-F19C-4AB4-81BC-4854C2E293A9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827E045-0D13-4CF2-897F-886CBF4EB72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018538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7F107589-F19C-4AB4-81BC-4854C2E293A9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27E045-0D13-4CF2-897F-886CBF4EB7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677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7F107589-F19C-4AB4-81BC-4854C2E293A9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2827E045-0D13-4CF2-897F-886CBF4EB7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6727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İSLAM’DA İSÂR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59446" y="4294522"/>
            <a:ext cx="9070848" cy="775081"/>
          </a:xfrm>
        </p:spPr>
        <p:txBody>
          <a:bodyPr>
            <a:normAutofit/>
          </a:bodyPr>
          <a:lstStyle/>
          <a:p>
            <a:r>
              <a:rPr lang="tr-TR" sz="2800" dirty="0" smtClean="0"/>
              <a:t>ENİSE ERKOÇ- AYDIN İL MÜFTÜ YARDIMCISI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587717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FF00"/>
                </a:solidFill>
              </a:rPr>
              <a:t>isâr, bir şeyi veya bir kimseyi diğerine tercih etmektir.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İ</a:t>
            </a:r>
            <a:r>
              <a:rPr lang="tr-TR" dirty="0" smtClean="0"/>
              <a:t>nsanın </a:t>
            </a:r>
            <a:r>
              <a:rPr lang="tr-TR" dirty="0"/>
              <a:t>sahip olduğu şeylerden bir başkası için vazgeçmesidir.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bazen mal, bazen rahatlık, bazen de can olabilir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Bazen yapılan bir hatayı affetmek, bir sıkıntıya sabretmek, </a:t>
            </a:r>
            <a:endParaRPr lang="tr-TR" dirty="0" smtClean="0"/>
          </a:p>
          <a:p>
            <a:r>
              <a:rPr lang="tr-TR" dirty="0" smtClean="0"/>
              <a:t>bazen </a:t>
            </a:r>
            <a:r>
              <a:rPr lang="tr-TR" dirty="0" smtClean="0"/>
              <a:t>daha fazlasına ulaşabilecekken azıyla yetinmek, </a:t>
            </a:r>
            <a:endParaRPr lang="tr-TR" dirty="0" smtClean="0"/>
          </a:p>
          <a:p>
            <a:r>
              <a:rPr lang="tr-TR" dirty="0" smtClean="0"/>
              <a:t>bazen </a:t>
            </a:r>
            <a:r>
              <a:rPr lang="tr-TR" dirty="0" smtClean="0"/>
              <a:t>de kendi hakkından feragat etmektir.</a:t>
            </a:r>
          </a:p>
          <a:p>
            <a:endParaRPr lang="tr-TR" dirty="0" smtClean="0"/>
          </a:p>
          <a:p>
            <a:r>
              <a:rPr lang="tr-TR" dirty="0" err="1" smtClean="0"/>
              <a:t>Rasullullah</a:t>
            </a:r>
            <a:r>
              <a:rPr lang="tr-TR" dirty="0" smtClean="0"/>
              <a:t> </a:t>
            </a:r>
            <a:r>
              <a:rPr lang="tr-TR" dirty="0" smtClean="0"/>
              <a:t>Efendimizin (</a:t>
            </a:r>
            <a:r>
              <a:rPr lang="tr-TR" dirty="0" err="1" smtClean="0"/>
              <a:t>a.s</a:t>
            </a:r>
            <a:r>
              <a:rPr lang="tr-TR" dirty="0" smtClean="0"/>
              <a:t>.) hayatı bir fedakarlıklar silsilesidir. Müşriklerin her türlü sözlü ve fiili eziyetlerine katlanması bunu kanıtlar. </a:t>
            </a:r>
          </a:p>
          <a:p>
            <a:r>
              <a:rPr lang="tr-TR" dirty="0" smtClean="0"/>
              <a:t>Sahabe-i Kiram mallarını Allah yolunda sarf etmekte birbirleriyle yarışır hale gelmişlerdi. </a:t>
            </a:r>
            <a:r>
              <a:rPr lang="tr-TR" dirty="0" smtClean="0"/>
              <a:t>İslam’ın, </a:t>
            </a:r>
            <a:r>
              <a:rPr lang="tr-TR" dirty="0" err="1" smtClean="0"/>
              <a:t>müslümanların</a:t>
            </a:r>
            <a:r>
              <a:rPr lang="tr-TR" dirty="0" smtClean="0"/>
              <a:t> infakta </a:t>
            </a:r>
            <a:r>
              <a:rPr lang="tr-TR" dirty="0" smtClean="0"/>
              <a:t>aşırıya kaçarak başkasına muhtaç olmalarını engellemek </a:t>
            </a:r>
            <a:r>
              <a:rPr lang="tr-TR" dirty="0" smtClean="0"/>
              <a:t>amacıyla bazı </a:t>
            </a:r>
            <a:r>
              <a:rPr lang="tr-TR" dirty="0" smtClean="0"/>
              <a:t>sınırlamalar getirdiği de olmuştur</a:t>
            </a:r>
            <a:r>
              <a:rPr lang="tr-TR" dirty="0" smtClean="0"/>
              <a:t>. </a:t>
            </a:r>
            <a:r>
              <a:rPr lang="tr-TR" dirty="0" smtClean="0">
                <a:solidFill>
                  <a:srgbClr val="FFFF00"/>
                </a:solidFill>
              </a:rPr>
              <a:t>(Bkz. </a:t>
            </a:r>
            <a:r>
              <a:rPr lang="tr-TR" dirty="0" err="1" smtClean="0">
                <a:solidFill>
                  <a:srgbClr val="FFFF00"/>
                </a:solidFill>
              </a:rPr>
              <a:t>İsra</a:t>
            </a:r>
            <a:r>
              <a:rPr lang="tr-TR" dirty="0" smtClean="0">
                <a:solidFill>
                  <a:srgbClr val="FFFF00"/>
                </a:solidFill>
              </a:rPr>
              <a:t>, 19/29; Furkan, 25/67.)</a:t>
            </a:r>
            <a:endParaRPr lang="tr-T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4754880" cy="1371600"/>
          </a:xfrm>
        </p:spPr>
        <p:txBody>
          <a:bodyPr>
            <a:normAutofit fontScale="90000"/>
          </a:bodyPr>
          <a:lstStyle/>
          <a:p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/>
              <a:t>B</a:t>
            </a:r>
            <a:r>
              <a:rPr lang="tr-TR" sz="2800" dirty="0" smtClean="0"/>
              <a:t>u konuda </a:t>
            </a:r>
            <a:r>
              <a:rPr lang="tr-TR" sz="2800" dirty="0" err="1" smtClean="0"/>
              <a:t>Yermük</a:t>
            </a:r>
            <a:r>
              <a:rPr lang="tr-TR" sz="2800" dirty="0" smtClean="0"/>
              <a:t> </a:t>
            </a:r>
            <a:r>
              <a:rPr lang="tr-TR" sz="2800" dirty="0"/>
              <a:t>savaşında vuku bulduğu aktarılan bir hadise vardır:</a:t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775855" y="2103120"/>
            <a:ext cx="5430981" cy="3882044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dirty="0" smtClean="0"/>
              <a:t>Haris </a:t>
            </a:r>
            <a:r>
              <a:rPr lang="tr-TR" dirty="0"/>
              <a:t>b. </a:t>
            </a:r>
            <a:r>
              <a:rPr lang="tr-TR" dirty="0" err="1"/>
              <a:t>Hişam</a:t>
            </a:r>
            <a:r>
              <a:rPr lang="tr-TR" dirty="0"/>
              <a:t>, Ayyaş b. </a:t>
            </a:r>
            <a:r>
              <a:rPr lang="tr-TR" dirty="0" err="1"/>
              <a:t>Ebi</a:t>
            </a:r>
            <a:r>
              <a:rPr lang="tr-TR" dirty="0"/>
              <a:t> </a:t>
            </a:r>
            <a:r>
              <a:rPr lang="tr-TR" dirty="0" err="1"/>
              <a:t>Rebia</a:t>
            </a:r>
            <a:r>
              <a:rPr lang="tr-TR" dirty="0"/>
              <a:t> ve Ebu </a:t>
            </a:r>
            <a:r>
              <a:rPr lang="tr-TR" dirty="0" err="1"/>
              <a:t>Cehil’in</a:t>
            </a:r>
            <a:r>
              <a:rPr lang="tr-TR" dirty="0"/>
              <a:t> oğlu </a:t>
            </a:r>
            <a:r>
              <a:rPr lang="tr-TR" dirty="0" err="1"/>
              <a:t>İkrime</a:t>
            </a:r>
            <a:r>
              <a:rPr lang="tr-TR" dirty="0"/>
              <a:t>, zorlu bir savaş sonrasında ağır yaralanmışlardı. Haris, içmek üzere su istemiş, fakat </a:t>
            </a:r>
            <a:r>
              <a:rPr lang="tr-TR" dirty="0" err="1"/>
              <a:t>İkrime’nin</a:t>
            </a:r>
            <a:r>
              <a:rPr lang="tr-TR" dirty="0"/>
              <a:t> de susamış olduğunu fark edince kendisine gelen suya dokunmadan ona göndermişti. </a:t>
            </a:r>
            <a:r>
              <a:rPr lang="tr-TR" dirty="0" err="1"/>
              <a:t>İkrime</a:t>
            </a:r>
            <a:r>
              <a:rPr lang="tr-TR" dirty="0"/>
              <a:t> de aynı şekilde bu suyu </a:t>
            </a:r>
            <a:r>
              <a:rPr lang="tr-TR" dirty="0" err="1"/>
              <a:t>Ayyaş’a</a:t>
            </a:r>
            <a:r>
              <a:rPr lang="tr-TR" dirty="0"/>
              <a:t> göndermiş ve bu </a:t>
            </a:r>
            <a:r>
              <a:rPr lang="tr-TR" dirty="0" err="1"/>
              <a:t>sahabilerin</a:t>
            </a:r>
            <a:r>
              <a:rPr lang="tr-TR" dirty="0"/>
              <a:t> hepsi bir damla su içemeden son nefesini vermişlerdi. </a:t>
            </a:r>
          </a:p>
          <a:p>
            <a:r>
              <a:rPr lang="tr-TR" dirty="0">
                <a:solidFill>
                  <a:srgbClr val="FFFF00"/>
                </a:solidFill>
              </a:rPr>
              <a:t>(Hakim, </a:t>
            </a:r>
            <a:r>
              <a:rPr lang="tr-TR" dirty="0" err="1">
                <a:solidFill>
                  <a:srgbClr val="FFFF00"/>
                </a:solidFill>
              </a:rPr>
              <a:t>Müstedrek</a:t>
            </a:r>
            <a:r>
              <a:rPr lang="tr-TR" dirty="0">
                <a:solidFill>
                  <a:srgbClr val="FFFF00"/>
                </a:solidFill>
              </a:rPr>
              <a:t>, V, 1889 (3/242))</a:t>
            </a:r>
          </a:p>
          <a:p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508" y="2014194"/>
            <a:ext cx="4253346" cy="37268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0168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«</a:t>
            </a:r>
            <a:r>
              <a:rPr lang="tr-TR" dirty="0" smtClean="0"/>
              <a:t>Onlar…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86691" y="1745673"/>
            <a:ext cx="6165273" cy="4419599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sz="2400" dirty="0" smtClean="0"/>
              <a:t>Kendi canları istemesine rağmen yemeği, yoksula, yetime ve esire yedirirler. Ve derler ki: «Biz size sadece Allah rızası için ikram ediyoruz, yoksa sizden karşılık istemediğimiz gibi bir teşekkür de beklemiyoruz. Çünkü biz, asık suratlı, çetin bir günden (o günün azabından dolayı) Rabbimizden korkarız.» </a:t>
            </a:r>
          </a:p>
          <a:p>
            <a:r>
              <a:rPr lang="tr-TR" sz="2400" dirty="0" smtClean="0">
                <a:solidFill>
                  <a:srgbClr val="00B0F0"/>
                </a:solidFill>
              </a:rPr>
              <a:t>(İnsan, 76/8-10.)</a:t>
            </a:r>
          </a:p>
          <a:p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875" y="1149928"/>
            <a:ext cx="4348307" cy="47015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86318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4509" y="420543"/>
            <a:ext cx="10176164" cy="1325563"/>
          </a:xfrm>
        </p:spPr>
        <p:txBody>
          <a:bodyPr>
            <a:normAutofit fontScale="90000"/>
          </a:bodyPr>
          <a:lstStyle/>
          <a:p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>Hz. Ömer’den (</a:t>
            </a:r>
            <a:r>
              <a:rPr lang="tr-TR" sz="3600" dirty="0" err="1" smtClean="0"/>
              <a:t>r.a</a:t>
            </a:r>
            <a:r>
              <a:rPr lang="tr-TR" sz="3600" dirty="0" smtClean="0"/>
              <a:t>.) şöyle rivayet edilir:</a:t>
            </a:r>
            <a:br>
              <a:rPr lang="tr-TR" sz="3600" dirty="0" smtClean="0"/>
            </a:b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4508" y="1634837"/>
            <a:ext cx="10176165" cy="43364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sz="2000" dirty="0" err="1" smtClean="0"/>
              <a:t>Rasulullah</a:t>
            </a:r>
            <a:r>
              <a:rPr lang="tr-TR" sz="2000" dirty="0" smtClean="0"/>
              <a:t> (</a:t>
            </a:r>
            <a:r>
              <a:rPr lang="tr-TR" sz="2000" dirty="0" err="1" smtClean="0"/>
              <a:t>a.s</a:t>
            </a:r>
            <a:r>
              <a:rPr lang="tr-TR" sz="2000" dirty="0" smtClean="0"/>
              <a:t>.) bir gün bize sadaka vermemizi emretti. Bu, paramın olduğu bir zaman rastlamıştı. «Bir gün Ebubekir’i geçebileceksem, işte bugün geçerim» dedim ve malımın yarısını getirdim. </a:t>
            </a:r>
            <a:r>
              <a:rPr lang="tr-TR" sz="2000" dirty="0" err="1" smtClean="0"/>
              <a:t>Rasulullah</a:t>
            </a:r>
            <a:r>
              <a:rPr lang="tr-TR" sz="2000" dirty="0" smtClean="0"/>
              <a:t> (</a:t>
            </a:r>
            <a:r>
              <a:rPr lang="tr-TR" sz="2000" dirty="0" err="1" smtClean="0"/>
              <a:t>a.s</a:t>
            </a:r>
            <a:r>
              <a:rPr lang="tr-TR" sz="2000" dirty="0" smtClean="0"/>
              <a:t>.): 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«Ailene ne bıraktın» diye sordu. </a:t>
            </a:r>
          </a:p>
          <a:p>
            <a:r>
              <a:rPr lang="tr-TR" sz="2000" dirty="0" smtClean="0"/>
              <a:t>Ben de «bu kadarını» dedim. Ebubekir (</a:t>
            </a:r>
            <a:r>
              <a:rPr lang="tr-TR" sz="2000" dirty="0" err="1" smtClean="0"/>
              <a:t>r.a</a:t>
            </a:r>
            <a:r>
              <a:rPr lang="tr-TR" sz="2000" dirty="0" smtClean="0"/>
              <a:t>.) malının hepsini getirdi. Sonra </a:t>
            </a:r>
            <a:r>
              <a:rPr lang="tr-TR" sz="2000" dirty="0" err="1" smtClean="0"/>
              <a:t>Rasulullah</a:t>
            </a:r>
            <a:r>
              <a:rPr lang="tr-TR" sz="2000" dirty="0" smtClean="0"/>
              <a:t> ona da: «Ailene ne bıraktın» diye sordu. </a:t>
            </a:r>
          </a:p>
          <a:p>
            <a:r>
              <a:rPr lang="tr-TR" sz="2000" dirty="0" smtClean="0"/>
              <a:t>O: «onlara Allah’ı ve </a:t>
            </a:r>
            <a:r>
              <a:rPr lang="tr-TR" sz="2000" dirty="0" err="1" smtClean="0"/>
              <a:t>Rasulü’nü</a:t>
            </a:r>
            <a:r>
              <a:rPr lang="tr-TR" sz="2000" dirty="0" smtClean="0"/>
              <a:t> bıraktım» dedi. Bunun üzerine: «Bundan sonra seninle hiçbir şeyde asla yarışmam» dedim. </a:t>
            </a:r>
          </a:p>
          <a:p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                                                             (Ebu Davud, Zekat, 40.)</a:t>
            </a:r>
            <a:endParaRPr lang="tr-T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48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1" y="642594"/>
            <a:ext cx="7024254" cy="1089224"/>
          </a:xfrm>
        </p:spPr>
        <p:txBody>
          <a:bodyPr>
            <a:normAutofit fontScale="90000"/>
          </a:bodyPr>
          <a:lstStyle/>
          <a:p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/>
              <a:t/>
            </a:r>
            <a:br>
              <a:rPr lang="tr-TR" sz="4000" dirty="0"/>
            </a:br>
            <a:r>
              <a:rPr lang="tr-TR" sz="2700" dirty="0" smtClean="0"/>
              <a:t>«Sizden biriniz kendisi için istediğini mümin kardeşi için de istemedikçe iman etmiş olmaz.» </a:t>
            </a:r>
            <a:br>
              <a:rPr lang="tr-TR" sz="2700" dirty="0" smtClean="0"/>
            </a:br>
            <a:r>
              <a:rPr lang="tr-TR" sz="2700" dirty="0">
                <a:solidFill>
                  <a:srgbClr val="FF0000"/>
                </a:solidFill>
              </a:rPr>
              <a:t> </a:t>
            </a:r>
            <a:r>
              <a:rPr lang="tr-TR" sz="2700" dirty="0" smtClean="0">
                <a:solidFill>
                  <a:srgbClr val="FF0000"/>
                </a:solidFill>
              </a:rPr>
              <a:t>                 </a:t>
            </a:r>
            <a:r>
              <a:rPr lang="tr-TR" sz="2700" dirty="0" smtClean="0">
                <a:solidFill>
                  <a:srgbClr val="92D050"/>
                </a:solidFill>
              </a:rPr>
              <a:t>(</a:t>
            </a:r>
            <a:r>
              <a:rPr lang="tr-TR" sz="2700" dirty="0" err="1" smtClean="0">
                <a:solidFill>
                  <a:srgbClr val="92D050"/>
                </a:solidFill>
              </a:rPr>
              <a:t>Tirmizi</a:t>
            </a:r>
            <a:r>
              <a:rPr lang="tr-TR" sz="2700" dirty="0" smtClean="0">
                <a:solidFill>
                  <a:srgbClr val="92D050"/>
                </a:solidFill>
              </a:rPr>
              <a:t>, </a:t>
            </a:r>
            <a:r>
              <a:rPr lang="tr-TR" sz="2700" dirty="0" err="1" smtClean="0">
                <a:solidFill>
                  <a:srgbClr val="92D050"/>
                </a:solidFill>
              </a:rPr>
              <a:t>Sıfatu’l-Kıyame</a:t>
            </a:r>
            <a:r>
              <a:rPr lang="tr-TR" sz="2700" dirty="0" smtClean="0">
                <a:solidFill>
                  <a:srgbClr val="92D050"/>
                </a:solidFill>
              </a:rPr>
              <a:t>, 59.)</a:t>
            </a:r>
            <a:endParaRPr lang="tr-TR" sz="2700" dirty="0">
              <a:solidFill>
                <a:srgbClr val="92D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479964"/>
            <a:ext cx="6906491" cy="37662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2000" dirty="0" smtClean="0"/>
              <a:t>Bir kadın elinde kenarları dokunmuş </a:t>
            </a:r>
            <a:r>
              <a:rPr lang="tr-TR" sz="2000" dirty="0" err="1" smtClean="0"/>
              <a:t>bürde</a:t>
            </a:r>
            <a:r>
              <a:rPr lang="tr-TR" sz="2000" dirty="0" smtClean="0"/>
              <a:t> türünden bir kumaşla gelerek: «Ya </a:t>
            </a:r>
            <a:r>
              <a:rPr lang="tr-TR" sz="2000" dirty="0" err="1" smtClean="0"/>
              <a:t>Rasulallah</a:t>
            </a:r>
            <a:r>
              <a:rPr lang="tr-TR" sz="2000" dirty="0" smtClean="0"/>
              <a:t>, bunu giymeniz için kendi ellerimle dokudum» dedi. Öyle bir kumaşa ihtiyacı olan </a:t>
            </a:r>
            <a:r>
              <a:rPr lang="tr-TR" sz="2000" dirty="0" err="1" smtClean="0"/>
              <a:t>Rasulallah</a:t>
            </a:r>
            <a:r>
              <a:rPr lang="tr-TR" sz="2000" dirty="0" smtClean="0"/>
              <a:t> (</a:t>
            </a:r>
            <a:r>
              <a:rPr lang="tr-TR" sz="2000" dirty="0" err="1" smtClean="0"/>
              <a:t>a.s</a:t>
            </a:r>
            <a:r>
              <a:rPr lang="tr-TR" sz="2000" dirty="0" smtClean="0"/>
              <a:t>.) kumaşı aldı ve </a:t>
            </a:r>
            <a:r>
              <a:rPr lang="tr-TR" sz="2000" dirty="0" err="1" smtClean="0"/>
              <a:t>izar</a:t>
            </a:r>
            <a:r>
              <a:rPr lang="tr-TR" sz="2000" dirty="0" smtClean="0"/>
              <a:t> şeklinde giyinerek yanımıza geldi. Fakat orada bulunanlardan biri kumaşa dokunarak «Ya </a:t>
            </a:r>
            <a:r>
              <a:rPr lang="tr-TR" sz="2000" dirty="0" err="1" smtClean="0"/>
              <a:t>Rasulallah</a:t>
            </a:r>
            <a:r>
              <a:rPr lang="tr-TR" sz="2000" dirty="0" smtClean="0"/>
              <a:t>, bunu bana giydir» dedi. Bunun üzerine Hz. Peygamber «Tamam» buyurdu ve Allah’ın dilediği bir süre kadar o mecliste kaldıktan sonra evine döndü. Sonra da kumaşı katlayarak ona gönderdi. </a:t>
            </a:r>
          </a:p>
          <a:p>
            <a:pPr marL="0" indent="0">
              <a:buNone/>
            </a:pPr>
            <a:r>
              <a:rPr lang="tr-TR" sz="2000" dirty="0" smtClean="0">
                <a:solidFill>
                  <a:srgbClr val="FF0000"/>
                </a:solidFill>
              </a:rPr>
              <a:t>(Buhari, Libas, 18.)</a:t>
            </a:r>
            <a:endParaRPr lang="tr-TR" sz="2000" dirty="0">
              <a:solidFill>
                <a:srgbClr val="FF000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382" y="1302328"/>
            <a:ext cx="3449782" cy="43364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9835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673" y="886691"/>
            <a:ext cx="10529453" cy="53122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Dikdörtgen 2"/>
          <p:cNvSpPr/>
          <p:nvPr/>
        </p:nvSpPr>
        <p:spPr>
          <a:xfrm>
            <a:off x="1662545" y="1305342"/>
            <a:ext cx="910243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chemeClr val="bg2">
                    <a:lumMod val="50000"/>
                  </a:schemeClr>
                </a:solidFill>
              </a:rPr>
              <a:t>Hz. Osman Medine’ye hicret edenlerin su sıkıntısı çektikleri bir dönemde </a:t>
            </a:r>
            <a:r>
              <a:rPr lang="tr-TR" sz="2400" b="1" dirty="0" err="1">
                <a:solidFill>
                  <a:schemeClr val="bg2">
                    <a:lumMod val="50000"/>
                  </a:schemeClr>
                </a:solidFill>
              </a:rPr>
              <a:t>Rume</a:t>
            </a:r>
            <a:r>
              <a:rPr lang="tr-TR" sz="2400" b="1" dirty="0">
                <a:solidFill>
                  <a:schemeClr val="bg2">
                    <a:lumMod val="50000"/>
                  </a:schemeClr>
                </a:solidFill>
              </a:rPr>
              <a:t> kuyusunu satın alıp Müslümanların yararına sunmuş, </a:t>
            </a:r>
            <a:r>
              <a:rPr lang="tr-TR" sz="2400" b="1" dirty="0" err="1">
                <a:solidFill>
                  <a:schemeClr val="bg2">
                    <a:lumMod val="50000"/>
                  </a:schemeClr>
                </a:solidFill>
              </a:rPr>
              <a:t>Rasulullah’ın</a:t>
            </a:r>
            <a:r>
              <a:rPr lang="tr-TR" sz="2400" b="1" dirty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tr-TR" sz="2400" b="1" dirty="0" err="1">
                <a:solidFill>
                  <a:schemeClr val="bg2">
                    <a:lumMod val="50000"/>
                  </a:schemeClr>
                </a:solidFill>
              </a:rPr>
              <a:t>a.s</a:t>
            </a:r>
            <a:r>
              <a:rPr lang="tr-TR" sz="2400" b="1" dirty="0">
                <a:solidFill>
                  <a:schemeClr val="bg2">
                    <a:lumMod val="50000"/>
                  </a:schemeClr>
                </a:solidFill>
              </a:rPr>
              <a:t>.) mescide katmak istediği bir araziyi satın alarak mescidi genişletmiş, </a:t>
            </a:r>
            <a:r>
              <a:rPr lang="tr-TR" sz="2400" b="1" dirty="0" err="1">
                <a:solidFill>
                  <a:schemeClr val="bg2">
                    <a:lumMod val="50000"/>
                  </a:schemeClr>
                </a:solidFill>
              </a:rPr>
              <a:t>Tebük</a:t>
            </a:r>
            <a:r>
              <a:rPr lang="tr-TR" sz="2400" b="1" dirty="0">
                <a:solidFill>
                  <a:schemeClr val="bg2">
                    <a:lumMod val="50000"/>
                  </a:schemeClr>
                </a:solidFill>
              </a:rPr>
              <a:t> Seferi’ne çıkacak ordunun teçhizini üstlenmiş ve bütün bunların karşılığını yalnızca Allah’tan beklemiştir.</a:t>
            </a:r>
          </a:p>
          <a:p>
            <a:r>
              <a:rPr lang="tr-TR" sz="2400" b="1" dirty="0">
                <a:solidFill>
                  <a:schemeClr val="bg2">
                    <a:lumMod val="50000"/>
                  </a:schemeClr>
                </a:solidFill>
              </a:rPr>
              <a:t>Medine’ye hicret sonrası Müslümanlar arasında sevgi saygı ve dayanışmanın  esas alındığı «uhuvvet/kardeşlik anlaşması» da önemlidir. Mekkeli </a:t>
            </a:r>
            <a:r>
              <a:rPr lang="tr-TR" sz="2400" b="1" dirty="0" err="1">
                <a:solidFill>
                  <a:schemeClr val="bg2">
                    <a:lumMod val="50000"/>
                  </a:schemeClr>
                </a:solidFill>
              </a:rPr>
              <a:t>Sa’d</a:t>
            </a:r>
            <a:r>
              <a:rPr lang="tr-TR" sz="2400" b="1" dirty="0">
                <a:solidFill>
                  <a:schemeClr val="bg2">
                    <a:lumMod val="50000"/>
                  </a:schemeClr>
                </a:solidFill>
              </a:rPr>
              <a:t> b. </a:t>
            </a:r>
            <a:r>
              <a:rPr lang="tr-TR" sz="2400" b="1" dirty="0" err="1">
                <a:solidFill>
                  <a:schemeClr val="bg2">
                    <a:lumMod val="50000"/>
                  </a:schemeClr>
                </a:solidFill>
              </a:rPr>
              <a:t>Rebi</a:t>
            </a:r>
            <a:r>
              <a:rPr lang="tr-TR" sz="2400" b="1" dirty="0">
                <a:solidFill>
                  <a:schemeClr val="bg2">
                    <a:lumMod val="50000"/>
                  </a:schemeClr>
                </a:solidFill>
              </a:rPr>
              <a:t>, Abdurrahman b. </a:t>
            </a:r>
            <a:r>
              <a:rPr lang="tr-TR" sz="2400" b="1" dirty="0" err="1">
                <a:solidFill>
                  <a:schemeClr val="bg2">
                    <a:lumMod val="50000"/>
                  </a:schemeClr>
                </a:solidFill>
              </a:rPr>
              <a:t>Avf’a</a:t>
            </a:r>
            <a:r>
              <a:rPr lang="tr-TR" sz="2400" b="1" dirty="0">
                <a:solidFill>
                  <a:schemeClr val="bg2">
                    <a:lumMod val="50000"/>
                  </a:schemeClr>
                </a:solidFill>
              </a:rPr>
              <a:t>: «Malımı seninle yarı yarıya bölüşeyim» demişti. Abdurrahman ise: «</a:t>
            </a:r>
            <a:r>
              <a:rPr lang="tr-TR" sz="2400" b="1" i="1" dirty="0">
                <a:solidFill>
                  <a:schemeClr val="bg2">
                    <a:lumMod val="50000"/>
                  </a:schemeClr>
                </a:solidFill>
              </a:rPr>
              <a:t>Allah malını ve aileni sana  mübarek kılsın. Siz bana çarşının yolunu gösterin» </a:t>
            </a:r>
            <a:r>
              <a:rPr lang="tr-TR" sz="2400" b="1" dirty="0">
                <a:solidFill>
                  <a:schemeClr val="bg2">
                    <a:lumMod val="50000"/>
                  </a:schemeClr>
                </a:solidFill>
              </a:rPr>
              <a:t>diye cevap vermişti. </a:t>
            </a:r>
          </a:p>
          <a:p>
            <a:r>
              <a:rPr lang="tr-TR" sz="2400" b="1">
                <a:solidFill>
                  <a:schemeClr val="bg2">
                    <a:lumMod val="50000"/>
                  </a:schemeClr>
                </a:solidFill>
              </a:rPr>
              <a:t>                                                            </a:t>
            </a:r>
            <a:r>
              <a:rPr lang="tr-TR" sz="2400" b="1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tr-TR" sz="2400" b="1" dirty="0">
                <a:solidFill>
                  <a:schemeClr val="bg2">
                    <a:lumMod val="50000"/>
                  </a:schemeClr>
                </a:solidFill>
              </a:rPr>
              <a:t>Buhari, </a:t>
            </a:r>
            <a:r>
              <a:rPr lang="tr-TR" sz="2400" b="1" dirty="0" err="1">
                <a:solidFill>
                  <a:schemeClr val="bg2">
                    <a:lumMod val="50000"/>
                  </a:schemeClr>
                </a:solidFill>
              </a:rPr>
              <a:t>Büyu</a:t>
            </a:r>
            <a:r>
              <a:rPr lang="tr-TR" sz="2400" b="1" dirty="0">
                <a:solidFill>
                  <a:schemeClr val="bg2">
                    <a:lumMod val="50000"/>
                  </a:schemeClr>
                </a:solidFill>
              </a:rPr>
              <a:t>’, 1.)</a:t>
            </a:r>
          </a:p>
        </p:txBody>
      </p:sp>
    </p:spTree>
    <p:extLst>
      <p:ext uri="{BB962C8B-B14F-4D97-AF65-F5344CB8AC3E}">
        <p14:creationId xmlns:p14="http://schemas.microsoft.com/office/powerpoint/2010/main" val="314026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109" y="1676402"/>
            <a:ext cx="6830290" cy="37367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3" name="Dikdörtgen 2"/>
          <p:cNvSpPr/>
          <p:nvPr/>
        </p:nvSpPr>
        <p:spPr>
          <a:xfrm>
            <a:off x="997527" y="1454728"/>
            <a:ext cx="368531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400" dirty="0"/>
              <a:t>TEŞEKKÜR EDERİZ…</a:t>
            </a:r>
          </a:p>
        </p:txBody>
      </p:sp>
    </p:spTree>
    <p:extLst>
      <p:ext uri="{BB962C8B-B14F-4D97-AF65-F5344CB8AC3E}">
        <p14:creationId xmlns:p14="http://schemas.microsoft.com/office/powerpoint/2010/main" val="230314464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bu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bu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b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TM03457510[[fn=Sabun]]</Template>
  <TotalTime>288</TotalTime>
  <Words>583</Words>
  <Application>Microsoft Office PowerPoint</Application>
  <PresentationFormat>Geniş ekran</PresentationFormat>
  <Paragraphs>34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Sabun</vt:lpstr>
      <vt:lpstr>İSLAM’DA İSÂR</vt:lpstr>
      <vt:lpstr>isâr, bir şeyi veya bir kimseyi diğerine tercih etmektir.</vt:lpstr>
      <vt:lpstr>   Bu konuda Yermük savaşında vuku bulduğu aktarılan bir hadise vardır: </vt:lpstr>
      <vt:lpstr> «Onlar…</vt:lpstr>
      <vt:lpstr>  Hz. Ömer’den (r.a.) şöyle rivayet edilir: </vt:lpstr>
      <vt:lpstr>   «Sizden biriniz kendisi için istediğini mümin kardeşi için de istemedikçe iman etmiş olmaz.»                    (Tirmizi, Sıfatu’l-Kıyame, 59.)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İSLAM’DA İSÂR</dc:title>
  <dc:creator>ASUS</dc:creator>
  <cp:lastModifiedBy>ASUS</cp:lastModifiedBy>
  <cp:revision>51</cp:revision>
  <dcterms:created xsi:type="dcterms:W3CDTF">2018-02-07T12:19:58Z</dcterms:created>
  <dcterms:modified xsi:type="dcterms:W3CDTF">2018-02-14T11:23:55Z</dcterms:modified>
</cp:coreProperties>
</file>